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95" autoAdjust="0"/>
  </p:normalViewPr>
  <p:slideViewPr>
    <p:cSldViewPr>
      <p:cViewPr>
        <p:scale>
          <a:sx n="75" d="100"/>
          <a:sy n="75" d="100"/>
        </p:scale>
        <p:origin x="-123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Dispatch_Common\Transporter%20Bill%20Submission%20Details%202015-16\TUSHAR\Kaizen%20Format\A293%20Kaizen%20Format.xls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'A293'!$B$8:$D$8</c:f>
              <c:strCache>
                <c:ptCount val="1"/>
                <c:pt idx="0">
                  <c:v>1 A293 Oil Pump Assly</c:v>
                </c:pt>
              </c:strCache>
            </c:strRef>
          </c:tx>
          <c:invertIfNegative val="0"/>
          <c:cat>
            <c:strRef>
              <c:f>'A293'!$H$7:$J$7</c:f>
              <c:strCache>
                <c:ptCount val="3"/>
                <c:pt idx="0">
                  <c:v>Existnig Wooden Box Prise For AVL Germany</c:v>
                </c:pt>
                <c:pt idx="1">
                  <c:v>New Carton  Box Prise For AVL Germany</c:v>
                </c:pt>
                <c:pt idx="2">
                  <c:v>Cost Saving Old vs New</c:v>
                </c:pt>
              </c:strCache>
            </c:strRef>
          </c:cat>
          <c:val>
            <c:numRef>
              <c:f>'A293'!$H$8:$J$8</c:f>
              <c:numCache>
                <c:formatCode>0</c:formatCode>
                <c:ptCount val="3"/>
                <c:pt idx="0" formatCode="0.00">
                  <c:v>35700</c:v>
                </c:pt>
                <c:pt idx="1">
                  <c:v>23700</c:v>
                </c:pt>
                <c:pt idx="2">
                  <c:v>12000</c:v>
                </c:pt>
              </c:numCache>
            </c:numRef>
          </c:val>
        </c:ser>
        <c:ser>
          <c:idx val="1"/>
          <c:order val="1"/>
          <c:tx>
            <c:strRef>
              <c:f>'A293'!#REF!</c:f>
              <c:strCache>
                <c:ptCount val="1"/>
                <c:pt idx="0">
                  <c:v>#REF!</c:v>
                </c:pt>
              </c:strCache>
            </c:strRef>
          </c:tx>
          <c:invertIfNegative val="0"/>
          <c:val>
            <c:numRef>
              <c:f>'A293'!#REF!</c:f>
              <c:numCache>
                <c:formatCode>General</c:formatCode>
                <c:ptCount val="1"/>
                <c:pt idx="0">
                  <c:v>1</c:v>
                </c:pt>
              </c:numCache>
            </c:numRef>
          </c:val>
        </c:ser>
        <c:dLbls>
          <c:showLegendKey val="0"/>
          <c:showVal val="0"/>
          <c:showCatName val="0"/>
          <c:showSerName val="0"/>
          <c:showPercent val="0"/>
          <c:showBubbleSize val="0"/>
        </c:dLbls>
        <c:gapWidth val="150"/>
        <c:axId val="23441792"/>
        <c:axId val="23443328"/>
      </c:barChart>
      <c:catAx>
        <c:axId val="23441792"/>
        <c:scaling>
          <c:orientation val="minMax"/>
        </c:scaling>
        <c:delete val="0"/>
        <c:axPos val="b"/>
        <c:numFmt formatCode="General" sourceLinked="1"/>
        <c:majorTickMark val="out"/>
        <c:minorTickMark val="none"/>
        <c:tickLblPos val="nextTo"/>
        <c:crossAx val="23443328"/>
        <c:crosses val="autoZero"/>
        <c:auto val="1"/>
        <c:lblAlgn val="ctr"/>
        <c:lblOffset val="100"/>
        <c:noMultiLvlLbl val="0"/>
      </c:catAx>
      <c:valAx>
        <c:axId val="23443328"/>
        <c:scaling>
          <c:orientation val="minMax"/>
        </c:scaling>
        <c:delete val="0"/>
        <c:axPos val="l"/>
        <c:majorGridlines/>
        <c:numFmt formatCode="0.00" sourceLinked="1"/>
        <c:majorTickMark val="out"/>
        <c:minorTickMark val="none"/>
        <c:tickLblPos val="nextTo"/>
        <c:crossAx val="23441792"/>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385888" y="1165225"/>
            <a:ext cx="4183062" cy="3138488"/>
          </a:xfrm>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53701" indent="-289885">
              <a:defRPr>
                <a:solidFill>
                  <a:schemeClr val="tx1"/>
                </a:solidFill>
                <a:latin typeface="Arial" charset="0"/>
                <a:cs typeface="Arial" charset="0"/>
              </a:defRPr>
            </a:lvl2pPr>
            <a:lvl3pPr marL="1159540" indent="-231908">
              <a:defRPr>
                <a:solidFill>
                  <a:schemeClr val="tx1"/>
                </a:solidFill>
                <a:latin typeface="Arial" charset="0"/>
                <a:cs typeface="Arial" charset="0"/>
              </a:defRPr>
            </a:lvl3pPr>
            <a:lvl4pPr marL="1623356" indent="-231908">
              <a:defRPr>
                <a:solidFill>
                  <a:schemeClr val="tx1"/>
                </a:solidFill>
                <a:latin typeface="Arial" charset="0"/>
                <a:cs typeface="Arial" charset="0"/>
              </a:defRPr>
            </a:lvl4pPr>
            <a:lvl5pPr marL="2087172" indent="-231908">
              <a:defRPr>
                <a:solidFill>
                  <a:schemeClr val="tx1"/>
                </a:solidFill>
                <a:latin typeface="Arial" charset="0"/>
                <a:cs typeface="Arial" charset="0"/>
              </a:defRPr>
            </a:lvl5pPr>
            <a:lvl6pPr marL="2550988" indent="-231908" eaLnBrk="0" fontAlgn="base" hangingPunct="0">
              <a:spcBef>
                <a:spcPct val="0"/>
              </a:spcBef>
              <a:spcAft>
                <a:spcPct val="0"/>
              </a:spcAft>
              <a:defRPr>
                <a:solidFill>
                  <a:schemeClr val="tx1"/>
                </a:solidFill>
                <a:latin typeface="Arial" charset="0"/>
                <a:cs typeface="Arial" charset="0"/>
              </a:defRPr>
            </a:lvl6pPr>
            <a:lvl7pPr marL="3014804" indent="-231908" eaLnBrk="0" fontAlgn="base" hangingPunct="0">
              <a:spcBef>
                <a:spcPct val="0"/>
              </a:spcBef>
              <a:spcAft>
                <a:spcPct val="0"/>
              </a:spcAft>
              <a:defRPr>
                <a:solidFill>
                  <a:schemeClr val="tx1"/>
                </a:solidFill>
                <a:latin typeface="Arial" charset="0"/>
                <a:cs typeface="Arial" charset="0"/>
              </a:defRPr>
            </a:lvl7pPr>
            <a:lvl8pPr marL="3478620" indent="-231908" eaLnBrk="0" fontAlgn="base" hangingPunct="0">
              <a:spcBef>
                <a:spcPct val="0"/>
              </a:spcBef>
              <a:spcAft>
                <a:spcPct val="0"/>
              </a:spcAft>
              <a:defRPr>
                <a:solidFill>
                  <a:schemeClr val="tx1"/>
                </a:solidFill>
                <a:latin typeface="Arial" charset="0"/>
                <a:cs typeface="Arial" charset="0"/>
              </a:defRPr>
            </a:lvl8pPr>
            <a:lvl9pPr marL="3942436" indent="-231908" eaLnBrk="0" fontAlgn="base" hangingPunct="0">
              <a:spcBef>
                <a:spcPct val="0"/>
              </a:spcBef>
              <a:spcAft>
                <a:spcPct val="0"/>
              </a:spcAft>
              <a:defRPr>
                <a:solidFill>
                  <a:schemeClr val="tx1"/>
                </a:solidFill>
                <a:latin typeface="Arial" charset="0"/>
                <a:cs typeface="Arial" charset="0"/>
              </a:defRPr>
            </a:lvl9pPr>
          </a:lstStyle>
          <a:p>
            <a:fld id="{2969466A-595D-444D-AB03-67E045C0D3BD}" type="slidenum">
              <a:rPr lang="en-IN" altLang="en-US">
                <a:solidFill>
                  <a:srgbClr val="000000"/>
                </a:solidFill>
              </a:rPr>
              <a:pPr/>
              <a:t>1</a:t>
            </a:fld>
            <a:endParaRPr lang="en-IN" altLang="en-US">
              <a:solidFill>
                <a:srgbClr val="000000"/>
              </a:solidFill>
            </a:endParaRPr>
          </a:p>
        </p:txBody>
      </p:sp>
    </p:spTree>
    <p:extLst>
      <p:ext uri="{BB962C8B-B14F-4D97-AF65-F5344CB8AC3E}">
        <p14:creationId xmlns:p14="http://schemas.microsoft.com/office/powerpoint/2010/main" val="281596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D4AF1FC-0809-456F-B809-0AB44A4111FF}" type="datetimeFigureOut">
              <a:rPr lang="en-US" smtClean="0"/>
              <a:t>4/29/2017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DD79C3-5EB1-455B-B1F0-3D5965F3B722}" type="slidenum">
              <a:rPr lang="en-US" smtClean="0"/>
              <a:t>‹#›</a:t>
            </a:fld>
            <a:endParaRPr lang="en-US"/>
          </a:p>
        </p:txBody>
      </p:sp>
    </p:spTree>
    <p:extLst>
      <p:ext uri="{BB962C8B-B14F-4D97-AF65-F5344CB8AC3E}">
        <p14:creationId xmlns:p14="http://schemas.microsoft.com/office/powerpoint/2010/main" val="837148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chart" Target="../charts/chart1.xml"/><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1.wmf"/><Relationship Id="rId4" Type="http://schemas.openxmlformats.org/officeDocument/2006/relationships/image" Target="../media/image2.png"/><Relationship Id="rId9" Type="http://schemas.openxmlformats.org/officeDocument/2006/relationships/oleObject" Target="../embeddings/Microsoft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IDEA </a:t>
            </a:r>
            <a:r>
              <a:rPr lang="en-US" sz="1050" dirty="0" smtClean="0">
                <a:solidFill>
                  <a:srgbClr val="0033CC"/>
                </a:solidFill>
                <a:latin typeface="Calibri" pitchFamily="34" charset="0"/>
                <a:cs typeface="Calibri" pitchFamily="34" charset="0"/>
              </a:rPr>
              <a:t>:- </a:t>
            </a:r>
            <a:r>
              <a:rPr lang="en-US" sz="1050" b="1" dirty="0" smtClean="0">
                <a:solidFill>
                  <a:srgbClr val="0033CC"/>
                </a:solidFill>
                <a:latin typeface="Calibri" pitchFamily="34" charset="0"/>
                <a:cs typeface="Calibri" pitchFamily="34" charset="0"/>
              </a:rPr>
              <a:t>Packing Standard Change for A293 AVL Germany</a:t>
            </a:r>
            <a:endParaRPr lang="en-US" altLang="en-US" sz="1050" b="1" dirty="0">
              <a:solidFill>
                <a:srgbClr val="000000"/>
              </a:solidFill>
              <a:latin typeface="Calibri" pitchFamily="34" charset="0"/>
              <a:cs typeface="Calibri" pitchFamily="34" charset="0"/>
            </a:endParaRPr>
          </a:p>
        </p:txBody>
      </p:sp>
      <p:sp>
        <p:nvSpPr>
          <p:cNvPr id="6150"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21"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Dispatch</a:t>
            </a:r>
            <a:endParaRPr lang="en-US" sz="1050" dirty="0">
              <a:solidFill>
                <a:prstClr val="black"/>
              </a:solidFill>
              <a:latin typeface="Calibri" pitchFamily="34" charset="0"/>
              <a:cs typeface="Calibri" pitchFamily="34" charset="0"/>
            </a:endParaRPr>
          </a:p>
        </p:txBody>
      </p:sp>
      <p:sp>
        <p:nvSpPr>
          <p:cNvPr id="22"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:-Export</a:t>
            </a:r>
            <a:endParaRPr lang="en-US" sz="105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:-AVL Export Packing</a:t>
            </a:r>
            <a:endParaRPr lang="en-US" sz="1050" dirty="0">
              <a:latin typeface="Calibri" pitchFamily="34" charset="0"/>
              <a:cs typeface="Calibri" pitchFamily="34" charset="0"/>
            </a:endParaRPr>
          </a:p>
        </p:txBody>
      </p:sp>
      <p:sp>
        <p:nvSpPr>
          <p:cNvPr id="24"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b="1" dirty="0">
                <a:solidFill>
                  <a:srgbClr val="000000"/>
                </a:solidFill>
                <a:latin typeface="Calibri" pitchFamily="34" charset="0"/>
                <a:cs typeface="Calibri" pitchFamily="34" charset="0"/>
              </a:rPr>
              <a:t> </a:t>
            </a:r>
            <a:r>
              <a:rPr lang="en-US" sz="1050" b="1" dirty="0" smtClean="0">
                <a:solidFill>
                  <a:srgbClr val="000000"/>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28" name="Rectangle 13"/>
          <p:cNvSpPr>
            <a:spLocks noChangeArrowheads="1"/>
          </p:cNvSpPr>
          <p:nvPr/>
        </p:nvSpPr>
        <p:spPr bwMode="auto">
          <a:xfrm>
            <a:off x="6326188" y="851646"/>
            <a:ext cx="25892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solidFill>
                  <a:srgbClr val="0033CC"/>
                </a:solidFill>
                <a:latin typeface="Calibri" pitchFamily="34" charset="0"/>
                <a:cs typeface="Calibri" pitchFamily="34" charset="0"/>
              </a:rPr>
              <a:t> </a:t>
            </a:r>
            <a:r>
              <a:rPr lang="en-US" sz="900" dirty="0" smtClean="0">
                <a:solidFill>
                  <a:srgbClr val="0033CC"/>
                </a:solidFill>
                <a:latin typeface="Calibri" pitchFamily="34" charset="0"/>
                <a:cs typeface="Calibri" pitchFamily="34" charset="0"/>
              </a:rPr>
              <a:t>Packing Material Change for A293</a:t>
            </a:r>
            <a:endParaRPr lang="en-US" sz="1050" dirty="0">
              <a:latin typeface="Calibri" pitchFamily="34" charset="0"/>
              <a:cs typeface="Calibri" pitchFamily="34" charset="0"/>
            </a:endParaRPr>
          </a:p>
        </p:txBody>
      </p:sp>
      <p:sp>
        <p:nvSpPr>
          <p:cNvPr id="6162" name="Rectangle 14"/>
          <p:cNvSpPr>
            <a:spLocks noChangeArrowheads="1"/>
          </p:cNvSpPr>
          <p:nvPr/>
        </p:nvSpPr>
        <p:spPr bwMode="auto">
          <a:xfrm>
            <a:off x="4803775"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6165"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1080246"/>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050" b="1" dirty="0">
                <a:solidFill>
                  <a:srgbClr val="0000CC"/>
                </a:solidFill>
                <a:latin typeface="Calibri" pitchFamily="34" charset="0"/>
                <a:cs typeface="Arial" charset="0"/>
              </a:rPr>
              <a:t>KAIZEN THEME </a:t>
            </a:r>
            <a:r>
              <a:rPr lang="en-US" altLang="en-US" sz="1050" b="1" dirty="0" smtClean="0">
                <a:solidFill>
                  <a:srgbClr val="0000CC"/>
                </a:solidFill>
                <a:latin typeface="Calibri" pitchFamily="34" charset="0"/>
                <a:cs typeface="Arial" charset="0"/>
              </a:rPr>
              <a:t>: To Reduce Packing Cost of A293 for AVL Germany</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smtClean="0">
              <a:solidFill>
                <a:srgbClr val="000000"/>
              </a:solidFill>
              <a:latin typeface="Calibri" pitchFamily="34" charset="0"/>
              <a:cs typeface="Arial" charset="0"/>
            </a:endParaRPr>
          </a:p>
          <a:p>
            <a:pPr eaLnBrk="0" fontAlgn="base" hangingPunct="0">
              <a:spcBef>
                <a:spcPct val="0"/>
              </a:spcBef>
              <a:spcAft>
                <a:spcPct val="0"/>
              </a:spcAft>
              <a:defRPr/>
            </a:pPr>
            <a:r>
              <a:rPr lang="en-US" altLang="en-US" sz="1050" dirty="0" smtClean="0">
                <a:solidFill>
                  <a:srgbClr val="000000"/>
                </a:solidFill>
                <a:latin typeface="Calibri" pitchFamily="34" charset="0"/>
                <a:cs typeface="Arial" charset="0"/>
              </a:rPr>
              <a:t>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smtClean="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smtClean="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068" name="Rectangle 41"/>
          <p:cNvSpPr>
            <a:spLocks noChangeArrowheads="1"/>
          </p:cNvSpPr>
          <p:nvPr/>
        </p:nvSpPr>
        <p:spPr bwMode="auto">
          <a:xfrm>
            <a:off x="168275" y="1461246"/>
            <a:ext cx="3041650" cy="2438400"/>
          </a:xfrm>
          <a:prstGeom prst="rect">
            <a:avLst/>
          </a:prstGeom>
          <a:noFill/>
          <a:ln w="9525">
            <a:solidFill>
              <a:schemeClr val="tx1"/>
            </a:solidFill>
            <a:miter lim="800000"/>
            <a:headEnd/>
            <a:tailEnd/>
          </a:ln>
        </p:spPr>
        <p:txBody>
          <a:bodyPr anchor="t"/>
          <a:lstStyle/>
          <a:p>
            <a:r>
              <a:rPr lang="en-US" altLang="en-US" sz="1050" b="1" dirty="0">
                <a:solidFill>
                  <a:srgbClr val="0033CC"/>
                </a:solidFill>
                <a:latin typeface="Calibri" pitchFamily="34" charset="0"/>
                <a:cs typeface="Arial" charset="0"/>
              </a:rPr>
              <a:t>Problem present status </a:t>
            </a:r>
            <a:r>
              <a:rPr lang="en-US" altLang="en-US" sz="1050" b="1" dirty="0" smtClean="0">
                <a:solidFill>
                  <a:srgbClr val="0033CC"/>
                </a:solidFill>
                <a:latin typeface="Calibri" pitchFamily="34" charset="0"/>
                <a:cs typeface="Arial" charset="0"/>
              </a:rPr>
              <a:t>:-</a:t>
            </a:r>
          </a:p>
          <a:p>
            <a:endParaRPr lang="en-US" altLang="en-US" sz="1050" b="1" dirty="0" smtClean="0">
              <a:solidFill>
                <a:srgbClr val="0033CC"/>
              </a:solidFill>
              <a:latin typeface="Calibri" pitchFamily="34" charset="0"/>
              <a:cs typeface="Arial" charset="0"/>
            </a:endParaRPr>
          </a:p>
          <a:p>
            <a:endParaRPr lang="en-US" altLang="en-US" sz="1050" b="1" dirty="0">
              <a:solidFill>
                <a:srgbClr val="0033CC"/>
              </a:solidFill>
              <a:latin typeface="Calibri" pitchFamily="34" charset="0"/>
              <a:cs typeface="Arial" charset="0"/>
            </a:endParaRPr>
          </a:p>
          <a:p>
            <a:endParaRPr lang="en-US" altLang="en-US" sz="1050" b="1" dirty="0" smtClean="0">
              <a:solidFill>
                <a:srgbClr val="0033CC"/>
              </a:solidFill>
              <a:latin typeface="Calibri" pitchFamily="34" charset="0"/>
              <a:cs typeface="Arial" charset="0"/>
            </a:endParaRPr>
          </a:p>
          <a:p>
            <a:endParaRPr lang="en-US" altLang="en-US" sz="1050" dirty="0" smtClean="0"/>
          </a:p>
          <a:p>
            <a:endParaRPr lang="en-US" altLang="en-US" sz="1050" dirty="0" smtClean="0"/>
          </a:p>
          <a:p>
            <a:endParaRPr lang="en-US" altLang="en-US" sz="1050" dirty="0"/>
          </a:p>
        </p:txBody>
      </p:sp>
      <p:sp>
        <p:nvSpPr>
          <p:cNvPr id="8236" name="Rectangle 43"/>
          <p:cNvSpPr>
            <a:spLocks noChangeArrowheads="1"/>
          </p:cNvSpPr>
          <p:nvPr/>
        </p:nvSpPr>
        <p:spPr bwMode="auto">
          <a:xfrm>
            <a:off x="3200400" y="1385046"/>
            <a:ext cx="3273425" cy="2743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COUNTERMEASURE</a:t>
            </a:r>
            <a:r>
              <a:rPr lang="en-US" sz="1050" b="1" dirty="0" smtClean="0">
                <a:solidFill>
                  <a:srgbClr val="000000"/>
                </a:solidFill>
                <a:latin typeface="Calibri" pitchFamily="34" charset="0"/>
                <a:cs typeface="Calibri" pitchFamily="34" charset="0"/>
              </a:rPr>
              <a:t>:-</a:t>
            </a:r>
          </a:p>
          <a:p>
            <a:pPr eaLnBrk="0" fontAlgn="base" hangingPunct="0">
              <a:spcBef>
                <a:spcPct val="0"/>
              </a:spcBef>
              <a:spcAft>
                <a:spcPct val="0"/>
              </a:spcAft>
              <a:defRPr/>
            </a:pPr>
            <a:endParaRPr lang="en-US" sz="1050" b="1" dirty="0" smtClean="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sz="1050" b="1" dirty="0" smtClean="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sz="1050" b="1" dirty="0">
              <a:solidFill>
                <a:srgbClr val="000000"/>
              </a:solidFill>
              <a:latin typeface="Calibri" pitchFamily="34" charset="0"/>
              <a:cs typeface="Calibri" pitchFamily="34" charset="0"/>
            </a:endParaRPr>
          </a:p>
        </p:txBody>
      </p:sp>
      <p:sp>
        <p:nvSpPr>
          <p:cNvPr id="58"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8422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a:t>
            </a: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a:t>
            </a:r>
            <a:endParaRPr lang="en-US" sz="1050" dirty="0">
              <a:solidFill>
                <a:prstClr val="black"/>
              </a:solidFill>
              <a:latin typeface="Calibri" pitchFamily="34" charset="0"/>
              <a:cs typeface="Calibri" pitchFamily="34" charset="0"/>
            </a:endParaRPr>
          </a:p>
        </p:txBody>
      </p:sp>
      <p:sp>
        <p:nvSpPr>
          <p:cNvPr id="64"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01.11.2016</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15.11.2016</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2129583"/>
            <a:ext cx="2438400" cy="474664"/>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TEAM MEMBERS  :</a:t>
            </a:r>
          </a:p>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1.Anil </a:t>
            </a:r>
            <a:r>
              <a:rPr lang="en-US" altLang="en-US" sz="1050" b="1" dirty="0">
                <a:solidFill>
                  <a:srgbClr val="0033CC"/>
                </a:solidFill>
                <a:latin typeface="Calibri" pitchFamily="34" charset="0"/>
                <a:cs typeface="Calibri" pitchFamily="34" charset="0"/>
              </a:rPr>
              <a:t>Mane          3.Pandurang Kad</a:t>
            </a:r>
          </a:p>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2.Sandeep Borkar4.Vinod Padvekar</a:t>
            </a:r>
          </a:p>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5.Abhishek Grode  </a:t>
            </a:r>
            <a:r>
              <a:rPr lang="en-US" altLang="en-US" sz="1050" b="1" dirty="0" smtClean="0">
                <a:solidFill>
                  <a:srgbClr val="0033CC"/>
                </a:solidFill>
                <a:latin typeface="Calibri" pitchFamily="34" charset="0"/>
                <a:cs typeface="Calibri" pitchFamily="34" charset="0"/>
              </a:rPr>
              <a:t>6.Priya Deshmukh</a:t>
            </a:r>
          </a:p>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7.Nilesh Karpe         8.Amit Salunke/</a:t>
            </a:r>
            <a:r>
              <a:rPr lang="en-US" altLang="en-US" sz="1050" b="1" dirty="0" err="1" smtClean="0">
                <a:solidFill>
                  <a:srgbClr val="0033CC"/>
                </a:solidFill>
                <a:latin typeface="Calibri" pitchFamily="34" charset="0"/>
                <a:cs typeface="Calibri" pitchFamily="34" charset="0"/>
              </a:rPr>
              <a:t>Ritesh</a:t>
            </a:r>
            <a:endParaRPr lang="en-US" altLang="en-US" sz="1050" b="1" dirty="0">
              <a:solidFill>
                <a:srgbClr val="0033CC"/>
              </a:solidFill>
              <a:latin typeface="Calibri" pitchFamily="34" charset="0"/>
              <a:cs typeface="Calibri" pitchFamily="34" charset="0"/>
            </a:endParaRPr>
          </a:p>
        </p:txBody>
      </p:sp>
      <p:sp>
        <p:nvSpPr>
          <p:cNvPr id="6199" name="Rectangle 55"/>
          <p:cNvSpPr>
            <a:spLocks noChangeArrowheads="1"/>
          </p:cNvSpPr>
          <p:nvPr/>
        </p:nvSpPr>
        <p:spPr bwMode="auto">
          <a:xfrm>
            <a:off x="6478588" y="2604246"/>
            <a:ext cx="2513012" cy="914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b="1" dirty="0" smtClean="0">
              <a:solidFill>
                <a:srgbClr val="0033CC"/>
              </a:solidFill>
              <a:latin typeface="Calibri" pitchFamily="34" charset="0"/>
              <a:cs typeface="Calibri" pitchFamily="34" charset="0"/>
            </a:endParaRPr>
          </a:p>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BENEFITS :-</a:t>
            </a:r>
          </a:p>
          <a:p>
            <a:pPr fontAlgn="base">
              <a:spcBef>
                <a:spcPct val="0"/>
              </a:spcBef>
              <a:spcAft>
                <a:spcPct val="0"/>
              </a:spcAft>
              <a:defRPr/>
            </a:pPr>
            <a:r>
              <a:rPr lang="en-US" altLang="en-US" sz="1050" dirty="0"/>
              <a:t>Total Cost Saving Yearly </a:t>
            </a:r>
            <a:r>
              <a:rPr lang="en-US" altLang="en-US" sz="1050" dirty="0" smtClean="0"/>
              <a:t>Rs. 12000.00 </a:t>
            </a:r>
            <a:endParaRPr lang="en-US" altLang="en-US" sz="1050" b="1" dirty="0">
              <a:solidFill>
                <a:srgbClr val="0033CC"/>
              </a:solidFill>
              <a:latin typeface="Calibri" pitchFamily="34" charset="0"/>
              <a:cs typeface="Calibri" pitchFamily="34" charset="0"/>
            </a:endParaRPr>
          </a:p>
        </p:txBody>
      </p:sp>
      <p:sp>
        <p:nvSpPr>
          <p:cNvPr id="68" name="Rectangle 57"/>
          <p:cNvSpPr>
            <a:spLocks noChangeArrowheads="1"/>
          </p:cNvSpPr>
          <p:nvPr/>
        </p:nvSpPr>
        <p:spPr bwMode="auto">
          <a:xfrm>
            <a:off x="6478588" y="2832846"/>
            <a:ext cx="2513012" cy="685800"/>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:-Anil Mane </a:t>
            </a:r>
            <a:endParaRPr lang="en-US" altLang="en-US" sz="1050" dirty="0">
              <a:solidFill>
                <a:srgbClr val="000000"/>
              </a:solidFill>
              <a:latin typeface="Calibri" pitchFamily="34" charset="0"/>
              <a:cs typeface="Calibri" pitchFamily="34" charset="0"/>
            </a:endParaRPr>
          </a:p>
        </p:txBody>
      </p:sp>
      <p:sp>
        <p:nvSpPr>
          <p:cNvPr id="6202"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a:t>
            </a:r>
            <a:r>
              <a:rPr lang="en-US" altLang="en-US" sz="1050" dirty="0" err="1" smtClean="0">
                <a:solidFill>
                  <a:srgbClr val="000000"/>
                </a:solidFill>
                <a:latin typeface="Calibri" pitchFamily="34" charset="0"/>
                <a:cs typeface="Calibri" pitchFamily="34" charset="0"/>
              </a:rPr>
              <a:t>Tushar</a:t>
            </a:r>
            <a:r>
              <a:rPr lang="en-US" altLang="en-US" sz="1050" dirty="0" smtClean="0">
                <a:solidFill>
                  <a:srgbClr val="000000"/>
                </a:solidFill>
                <a:latin typeface="Calibri" pitchFamily="34" charset="0"/>
                <a:cs typeface="Calibri" pitchFamily="34" charset="0"/>
              </a:rPr>
              <a:t> </a:t>
            </a:r>
            <a:r>
              <a:rPr lang="en-US" altLang="en-US" sz="1050" dirty="0" err="1" smtClean="0">
                <a:solidFill>
                  <a:srgbClr val="000000"/>
                </a:solidFill>
                <a:latin typeface="Calibri" pitchFamily="34" charset="0"/>
                <a:cs typeface="Calibri" pitchFamily="34" charset="0"/>
              </a:rPr>
              <a:t>Kolekar</a:t>
            </a:r>
            <a:r>
              <a:rPr lang="en-US" altLang="en-US" sz="1050" smtClean="0">
                <a:solidFill>
                  <a:srgbClr val="000000"/>
                </a:solidFill>
                <a:latin typeface="Calibri" pitchFamily="34" charset="0"/>
                <a:cs typeface="Calibri" pitchFamily="34" charset="0"/>
              </a:rPr>
              <a:t> </a:t>
            </a: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87325" y="5769306"/>
            <a:ext cx="3006725" cy="26394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DATE </a:t>
            </a:r>
            <a:r>
              <a:rPr lang="en-US" altLang="en-US" sz="1050" b="1" dirty="0" smtClean="0">
                <a:solidFill>
                  <a:srgbClr val="0000CC"/>
                </a:solidFill>
                <a:latin typeface="Calibri" pitchFamily="34" charset="0"/>
                <a:cs typeface="Calibri" pitchFamily="34" charset="0"/>
              </a:rPr>
              <a:t>:</a:t>
            </a:r>
            <a:endParaRPr lang="en-US" altLang="en-US" sz="1050" dirty="0">
              <a:latin typeface="Calibri" pitchFamily="34" charset="0"/>
              <a:cs typeface="Calibri" pitchFamily="34" charset="0"/>
            </a:endParaRPr>
          </a:p>
        </p:txBody>
      </p:sp>
      <p:sp>
        <p:nvSpPr>
          <p:cNvPr id="1084"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00CC"/>
                </a:solidFill>
                <a:latin typeface="Calibri" pitchFamily="34" charset="0"/>
                <a:cs typeface="Arial" charset="0"/>
              </a:rPr>
              <a:t>WHY - WHY ANALYSIS </a:t>
            </a:r>
            <a:r>
              <a:rPr lang="en-US" sz="1050" b="1" dirty="0" smtClean="0">
                <a:solidFill>
                  <a:srgbClr val="0000CC"/>
                </a:solidFill>
                <a:latin typeface="Calibri" pitchFamily="34" charset="0"/>
                <a:cs typeface="Arial" charset="0"/>
              </a:rPr>
              <a:t>:-</a:t>
            </a: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Existing Cost for </a:t>
            </a:r>
            <a:r>
              <a:rPr lang="en-US" altLang="en-US" sz="1050" dirty="0" smtClean="0">
                <a:solidFill>
                  <a:srgbClr val="000000"/>
                </a:solidFill>
                <a:latin typeface="Calibri" pitchFamily="34" charset="0"/>
                <a:cs typeface="Arial" charset="0"/>
              </a:rPr>
              <a:t>50 </a:t>
            </a:r>
            <a:r>
              <a:rPr lang="en-US" altLang="en-US" sz="1050" dirty="0">
                <a:solidFill>
                  <a:srgbClr val="000000"/>
                </a:solidFill>
                <a:latin typeface="Calibri" pitchFamily="34" charset="0"/>
                <a:cs typeface="Arial" charset="0"/>
              </a:rPr>
              <a:t>No’s – </a:t>
            </a:r>
            <a:r>
              <a:rPr lang="en-US" altLang="en-US" sz="1050" dirty="0" smtClean="0">
                <a:solidFill>
                  <a:srgbClr val="000000"/>
                </a:solidFill>
                <a:latin typeface="Calibri" pitchFamily="34" charset="0"/>
                <a:cs typeface="Arial" charset="0"/>
              </a:rPr>
              <a:t>Rs.3570.00</a:t>
            </a: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Yearly Cost for </a:t>
            </a:r>
            <a:r>
              <a:rPr lang="en-US" altLang="en-US" sz="1050" dirty="0" smtClean="0">
                <a:solidFill>
                  <a:srgbClr val="000000"/>
                </a:solidFill>
                <a:latin typeface="Calibri" pitchFamily="34" charset="0"/>
                <a:cs typeface="Arial" charset="0"/>
              </a:rPr>
              <a:t>500 No’s  </a:t>
            </a:r>
            <a:r>
              <a:rPr lang="en-US" altLang="en-US" sz="1050" dirty="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Rs.35700.00</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sz="1050" b="1" dirty="0" smtClean="0">
              <a:solidFill>
                <a:srgbClr val="0000CC"/>
              </a:solidFill>
              <a:latin typeface="Calibri" pitchFamily="34" charset="0"/>
              <a:cs typeface="Arial" charset="0"/>
            </a:endParaRPr>
          </a:p>
          <a:p>
            <a:pPr eaLnBrk="0" fontAlgn="base" hangingPunct="0">
              <a:spcBef>
                <a:spcPct val="0"/>
              </a:spcBef>
              <a:spcAft>
                <a:spcPct val="0"/>
              </a:spcAft>
              <a:defRPr/>
            </a:pPr>
            <a:endParaRPr lang="en-US" sz="1050" b="1" dirty="0" smtClean="0">
              <a:solidFill>
                <a:srgbClr val="0000CC"/>
              </a:solidFill>
              <a:latin typeface="Calibri" pitchFamily="34" charset="0"/>
              <a:cs typeface="Arial" charset="0"/>
            </a:endParaRPr>
          </a:p>
        </p:txBody>
      </p:sp>
      <p:sp>
        <p:nvSpPr>
          <p:cNvPr id="6205"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dirty="0" smtClean="0">
              <a:solidFill>
                <a:srgbClr val="000000"/>
              </a:solidFill>
              <a:latin typeface="Calibri" pitchFamily="34" charset="0"/>
              <a:cs typeface="Arial" charset="0"/>
            </a:endParaRPr>
          </a:p>
          <a:p>
            <a:pPr eaLnBrk="0" fontAlgn="base" hangingPunct="0">
              <a:spcBef>
                <a:spcPct val="0"/>
              </a:spcBef>
              <a:spcAft>
                <a:spcPct val="0"/>
              </a:spcAft>
              <a:defRPr/>
            </a:pPr>
            <a:r>
              <a:rPr lang="en-US" altLang="en-US" sz="1050" dirty="0" smtClean="0">
                <a:solidFill>
                  <a:srgbClr val="000000"/>
                </a:solidFill>
                <a:latin typeface="Calibri" pitchFamily="34" charset="0"/>
                <a:cs typeface="Arial" charset="0"/>
              </a:rPr>
              <a:t>New </a:t>
            </a:r>
            <a:r>
              <a:rPr lang="en-US" altLang="en-US" sz="1050" dirty="0">
                <a:solidFill>
                  <a:srgbClr val="000000"/>
                </a:solidFill>
                <a:latin typeface="Calibri" pitchFamily="34" charset="0"/>
                <a:cs typeface="Arial" charset="0"/>
              </a:rPr>
              <a:t>Cost for </a:t>
            </a:r>
            <a:r>
              <a:rPr lang="en-US" altLang="en-US" sz="1050" dirty="0" smtClean="0">
                <a:solidFill>
                  <a:srgbClr val="000000"/>
                </a:solidFill>
                <a:latin typeface="Calibri" pitchFamily="34" charset="0"/>
                <a:cs typeface="Arial" charset="0"/>
              </a:rPr>
              <a:t>50 </a:t>
            </a:r>
            <a:r>
              <a:rPr lang="en-US" altLang="en-US" sz="1050" dirty="0">
                <a:solidFill>
                  <a:srgbClr val="000000"/>
                </a:solidFill>
                <a:latin typeface="Calibri" pitchFamily="34" charset="0"/>
                <a:cs typeface="Arial" charset="0"/>
              </a:rPr>
              <a:t>No’s – </a:t>
            </a:r>
            <a:r>
              <a:rPr lang="en-US" altLang="en-US" sz="1050" dirty="0" smtClean="0">
                <a:solidFill>
                  <a:srgbClr val="000000"/>
                </a:solidFill>
                <a:latin typeface="Calibri" pitchFamily="34" charset="0"/>
                <a:cs typeface="Arial" charset="0"/>
              </a:rPr>
              <a:t>Rs.2370.00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Yearly Cost for </a:t>
            </a:r>
            <a:r>
              <a:rPr lang="en-US" altLang="en-US" sz="1050" dirty="0" smtClean="0">
                <a:solidFill>
                  <a:srgbClr val="000000"/>
                </a:solidFill>
                <a:latin typeface="Calibri" pitchFamily="34" charset="0"/>
                <a:cs typeface="Arial" charset="0"/>
              </a:rPr>
              <a:t>500 </a:t>
            </a:r>
            <a:r>
              <a:rPr lang="en-US" altLang="en-US" sz="1050" dirty="0">
                <a:solidFill>
                  <a:srgbClr val="000000"/>
                </a:solidFill>
                <a:latin typeface="Calibri" pitchFamily="34" charset="0"/>
                <a:cs typeface="Arial" charset="0"/>
              </a:rPr>
              <a:t>No’s </a:t>
            </a:r>
            <a:r>
              <a:rPr lang="en-US" altLang="en-US" sz="1050" dirty="0" smtClean="0">
                <a:solidFill>
                  <a:srgbClr val="000000"/>
                </a:solidFill>
                <a:latin typeface="Calibri" pitchFamily="34" charset="0"/>
                <a:cs typeface="Arial" charset="0"/>
              </a:rPr>
              <a:t>–Rs.23700.00</a:t>
            </a:r>
            <a:endParaRPr lang="en-US" sz="1050" dirty="0"/>
          </a:p>
          <a:p>
            <a:pPr marL="228600" indent="-228600" fontAlgn="base">
              <a:spcBef>
                <a:spcPct val="0"/>
              </a:spcBef>
              <a:spcAft>
                <a:spcPct val="0"/>
              </a:spcAft>
              <a:buAutoNum type="arabicPeriod"/>
              <a:defRPr/>
            </a:pPr>
            <a:endParaRPr lang="en-US" altLang="en-US" sz="1050" dirty="0" smtClean="0"/>
          </a:p>
          <a:p>
            <a:pPr marL="228600" indent="-228600" fontAlgn="base">
              <a:spcBef>
                <a:spcPct val="0"/>
              </a:spcBef>
              <a:spcAft>
                <a:spcPct val="0"/>
              </a:spcAft>
              <a:buAutoNum type="arabicPeriod"/>
              <a:defRPr/>
            </a:pPr>
            <a:endParaRPr lang="en-US" altLang="en-US" sz="1050" dirty="0"/>
          </a:p>
          <a:p>
            <a:pPr fontAlgn="base">
              <a:spcBef>
                <a:spcPct val="0"/>
              </a:spcBef>
              <a:spcAft>
                <a:spcPct val="0"/>
              </a:spcAft>
              <a:defRPr/>
            </a:pPr>
            <a:endParaRPr lang="en-US" altLang="en-US" sz="1050" dirty="0" smtClean="0"/>
          </a:p>
          <a:p>
            <a:pPr marL="228600" indent="-228600" fontAlgn="base">
              <a:spcBef>
                <a:spcPct val="0"/>
              </a:spcBef>
              <a:spcAft>
                <a:spcPct val="0"/>
              </a:spcAft>
              <a:buAutoNum type="arabicPeriod"/>
              <a:defRPr/>
            </a:pPr>
            <a:endParaRPr lang="en-US" altLang="en-US" sz="1050" dirty="0"/>
          </a:p>
        </p:txBody>
      </p:sp>
      <p:sp>
        <p:nvSpPr>
          <p:cNvPr id="4157"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smtClean="0">
                <a:solidFill>
                  <a:srgbClr val="000000"/>
                </a:solidFill>
                <a:latin typeface="Calibri" pitchFamily="34" charset="0"/>
              </a:rPr>
              <a:t>SR.</a:t>
            </a:r>
          </a:p>
          <a:p>
            <a:pPr algn="ctr" eaLnBrk="0" fontAlgn="base" hangingPunct="0">
              <a:spcBef>
                <a:spcPct val="0"/>
              </a:spcBef>
              <a:spcAft>
                <a:spcPct val="0"/>
              </a:spcAft>
            </a:pPr>
            <a:r>
              <a:rPr lang="en-US" altLang="en-US" sz="900" b="1" dirty="0" smtClean="0">
                <a:solidFill>
                  <a:srgbClr val="000000"/>
                </a:solidFill>
                <a:latin typeface="Calibri" pitchFamily="34" charset="0"/>
              </a:rPr>
              <a:t>NO.</a:t>
            </a:r>
          </a:p>
        </p:txBody>
      </p:sp>
      <p:sp>
        <p:nvSpPr>
          <p:cNvPr id="4159"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smtClean="0">
                <a:solidFill>
                  <a:srgbClr val="000000"/>
                </a:solidFill>
                <a:latin typeface="Calibri" pitchFamily="34" charset="0"/>
              </a:rPr>
              <a:t>CELL</a:t>
            </a:r>
          </a:p>
        </p:txBody>
      </p:sp>
      <p:sp>
        <p:nvSpPr>
          <p:cNvPr id="4160"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4161"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4162"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6214"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21" name="Rectangle 78"/>
          <p:cNvSpPr>
            <a:spLocks noChangeArrowheads="1"/>
          </p:cNvSpPr>
          <p:nvPr/>
        </p:nvSpPr>
        <p:spPr bwMode="auto">
          <a:xfrm>
            <a:off x="6705600" y="6336459"/>
            <a:ext cx="611188" cy="381000"/>
          </a:xfrm>
          <a:prstGeom prst="rect">
            <a:avLst/>
          </a:prstGeom>
          <a:noFill/>
          <a:ln>
            <a:noFill/>
          </a:ln>
          <a:extLst/>
        </p:spPr>
        <p:txBody>
          <a:bodyPr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All Export </a:t>
            </a:r>
            <a:endParaRPr lang="en-US" altLang="en-US" sz="105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823446"/>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 Box Type Change</a:t>
            </a:r>
            <a:endParaRPr lang="en-US" sz="1050" dirty="0">
              <a:solidFill>
                <a:srgbClr val="000000"/>
              </a:solidFill>
              <a:cs typeface="Arial" charset="0"/>
            </a:endParaRPr>
          </a:p>
          <a:p>
            <a:pPr eaLnBrk="0" fontAlgn="base" hangingPunct="0">
              <a:spcBef>
                <a:spcPct val="0"/>
              </a:spcBef>
              <a:spcAft>
                <a:spcPct val="0"/>
              </a:spcAft>
              <a:defRPr/>
            </a:pPr>
            <a:endParaRPr lang="en-US" sz="1050" b="1" dirty="0" smtClean="0">
              <a:solidFill>
                <a:srgbClr val="0000CC"/>
              </a:solidFill>
              <a:latin typeface="Calibri"/>
              <a:cs typeface="Arial" charset="0"/>
            </a:endParaRP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b="1" dirty="0" smtClean="0">
                <a:solidFill>
                  <a:srgbClr val="0000CC"/>
                </a:solidFill>
                <a:latin typeface="Calibri"/>
                <a:cs typeface="Arial" charset="0"/>
              </a:rPr>
              <a:t>:-</a:t>
            </a:r>
            <a:r>
              <a:rPr lang="en-US" sz="1050" dirty="0" smtClean="0">
                <a:solidFill>
                  <a:srgbClr val="000000"/>
                </a:solidFill>
                <a:cs typeface="Arial" charset="0"/>
              </a:rPr>
              <a:t>Wooden Box to Carton Box</a:t>
            </a:r>
          </a:p>
          <a:p>
            <a:pPr>
              <a:defRPr/>
            </a:pPr>
            <a:endParaRPr lang="en-US" sz="1050" b="1" dirty="0" smtClean="0">
              <a:solidFill>
                <a:srgbClr val="0000CC"/>
              </a:solidFill>
              <a:latin typeface="Calibri"/>
              <a:cs typeface="Arial" charset="0"/>
            </a:endParaRPr>
          </a:p>
          <a:p>
            <a:pPr>
              <a:defRPr/>
            </a:pPr>
            <a:r>
              <a:rPr lang="en-US" sz="1050" b="1" dirty="0" smtClean="0">
                <a:solidFill>
                  <a:srgbClr val="0000CC"/>
                </a:solidFill>
                <a:latin typeface="Calibri"/>
                <a:cs typeface="Arial" charset="0"/>
              </a:rPr>
              <a:t>FREQUENCY :- Weekly</a:t>
            </a:r>
            <a:endParaRPr lang="en-US" sz="1050" dirty="0">
              <a:solidFill>
                <a:srgbClr val="000000"/>
              </a:solidFill>
              <a:cs typeface="Arial" charset="0"/>
            </a:endParaRPr>
          </a:p>
        </p:txBody>
      </p:sp>
      <p:sp>
        <p:nvSpPr>
          <p:cNvPr id="6225"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423646"/>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050" b="1" dirty="0">
                <a:solidFill>
                  <a:srgbClr val="FF0000"/>
                </a:solidFill>
                <a:latin typeface="Calibri" pitchFamily="34" charset="0"/>
                <a:cs typeface="Arial" charset="0"/>
              </a:rPr>
              <a:t>ROOT CAUSE </a:t>
            </a:r>
            <a:r>
              <a:rPr lang="en-US" sz="1050" b="1" dirty="0" smtClean="0">
                <a:solidFill>
                  <a:srgbClr val="FF0000"/>
                </a:solidFill>
                <a:latin typeface="Calibri" pitchFamily="34" charset="0"/>
                <a:cs typeface="Arial" charset="0"/>
              </a:rPr>
              <a:t>:-  </a:t>
            </a:r>
          </a:p>
          <a:p>
            <a:pPr eaLnBrk="0" fontAlgn="base" hangingPunct="0">
              <a:spcBef>
                <a:spcPct val="0"/>
              </a:spcBef>
              <a:spcAft>
                <a:spcPct val="0"/>
              </a:spcAft>
              <a:defRPr/>
            </a:pPr>
            <a:r>
              <a:rPr lang="en-US" sz="1050" b="1" dirty="0" smtClean="0">
                <a:solidFill>
                  <a:srgbClr val="3A30FA"/>
                </a:solidFill>
                <a:latin typeface="Calibri" pitchFamily="34" charset="0"/>
                <a:cs typeface="Arial" charset="0"/>
              </a:rPr>
              <a:t>Wooden Material not allowed at AVL Germany</a:t>
            </a:r>
          </a:p>
          <a:p>
            <a:pPr eaLnBrk="0" fontAlgn="base" hangingPunct="0">
              <a:spcBef>
                <a:spcPct val="0"/>
              </a:spcBef>
              <a:spcAft>
                <a:spcPct val="0"/>
              </a:spcAft>
              <a:defRPr/>
            </a:pPr>
            <a:endParaRPr lang="en-US" sz="1050" b="1" dirty="0" smtClean="0">
              <a:solidFill>
                <a:srgbClr val="FF0000"/>
              </a:solidFill>
              <a:latin typeface="Calibri" pitchFamily="34" charset="0"/>
              <a:cs typeface="Arial" charset="0"/>
            </a:endParaRPr>
          </a:p>
        </p:txBody>
      </p:sp>
      <p:sp>
        <p:nvSpPr>
          <p:cNvPr id="6228"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4175"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98"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103"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In process</a:t>
            </a:r>
            <a:endParaRPr lang="en-US" altLang="en-US" sz="1050" b="1" dirty="0">
              <a:solidFill>
                <a:srgbClr val="000000"/>
              </a:solidFill>
              <a:latin typeface="Calibri" pitchFamily="34" charset="0"/>
              <a:cs typeface="Calibri" pitchFamily="34" charset="0"/>
            </a:endParaRPr>
          </a:p>
        </p:txBody>
      </p:sp>
      <p:sp>
        <p:nvSpPr>
          <p:cNvPr id="4180" name="Oval 2"/>
          <p:cNvSpPr>
            <a:spLocks noChangeArrowheads="1"/>
          </p:cNvSpPr>
          <p:nvPr/>
        </p:nvSpPr>
        <p:spPr bwMode="auto">
          <a:xfrm>
            <a:off x="609600" y="2286000"/>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4181" name="Oval 5"/>
          <p:cNvSpPr>
            <a:spLocks noChangeArrowheads="1"/>
          </p:cNvSpPr>
          <p:nvPr/>
        </p:nvSpPr>
        <p:spPr bwMode="auto">
          <a:xfrm>
            <a:off x="3794764" y="2465007"/>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115" name="Rectangle 47"/>
          <p:cNvSpPr>
            <a:spLocks noChangeArrowheads="1"/>
          </p:cNvSpPr>
          <p:nvPr/>
        </p:nvSpPr>
        <p:spPr bwMode="auto">
          <a:xfrm>
            <a:off x="6478588" y="197559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97559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20.11.2016</a:t>
            </a:r>
            <a:endParaRPr lang="en-US" sz="1050" dirty="0">
              <a:solidFill>
                <a:prstClr val="black"/>
              </a:solidFill>
              <a:latin typeface="Calibri" pitchFamily="34" charset="0"/>
              <a:cs typeface="Calibri" pitchFamily="34" charset="0"/>
            </a:endParaRPr>
          </a:p>
        </p:txBody>
      </p:sp>
      <p:cxnSp>
        <p:nvCxnSpPr>
          <p:cNvPr id="4185" name="Straight Connector 7"/>
          <p:cNvCxnSpPr>
            <a:cxnSpLocks noChangeShapeType="1"/>
          </p:cNvCxnSpPr>
          <p:nvPr/>
        </p:nvCxnSpPr>
        <p:spPr bwMode="auto">
          <a:xfrm>
            <a:off x="304800" y="16501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6"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7"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4188"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9" name="Straight Connector 30"/>
          <p:cNvCxnSpPr>
            <a:cxnSpLocks noChangeShapeType="1"/>
            <a:endCxn id="4187"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9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pic>
        <p:nvPicPr>
          <p:cNvPr id="1028" name="Picture 4" descr="C:\Users\desp103\Desktop\20161020_140807_resized.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283" t="29403" r="3816" b="15760"/>
          <a:stretch/>
        </p:blipFill>
        <p:spPr bwMode="auto">
          <a:xfrm>
            <a:off x="230405" y="1689846"/>
            <a:ext cx="220799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esp103\Desktop\20161020_140845_resized.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8352" b="3657"/>
          <a:stretch/>
        </p:blipFill>
        <p:spPr bwMode="auto">
          <a:xfrm>
            <a:off x="3194050" y="1689846"/>
            <a:ext cx="2371725" cy="2209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6" name="Chart 95"/>
          <p:cNvGraphicFramePr>
            <a:graphicFrameLocks/>
          </p:cNvGraphicFramePr>
          <p:nvPr>
            <p:extLst>
              <p:ext uri="{D42A27DB-BD31-4B8C-83A1-F6EECF244321}">
                <p14:modId xmlns:p14="http://schemas.microsoft.com/office/powerpoint/2010/main" val="2202692903"/>
              </p:ext>
            </p:extLst>
          </p:nvPr>
        </p:nvGraphicFramePr>
        <p:xfrm>
          <a:off x="3355975" y="4995021"/>
          <a:ext cx="2970213" cy="161925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62444663"/>
              </p:ext>
            </p:extLst>
          </p:nvPr>
        </p:nvGraphicFramePr>
        <p:xfrm>
          <a:off x="7239000" y="4661646"/>
          <a:ext cx="914400" cy="771525"/>
        </p:xfrm>
        <a:graphic>
          <a:graphicData uri="http://schemas.openxmlformats.org/presentationml/2006/ole">
            <mc:AlternateContent xmlns:mc="http://schemas.openxmlformats.org/markup-compatibility/2006">
              <mc:Choice xmlns:v="urn:schemas-microsoft-com:vml" Requires="v">
                <p:oleObj spid="_x0000_s5128" name="Worksheet" showAsIcon="1" r:id="rId9" imgW="914400" imgH="771480" progId="Excel.Sheet.8">
                  <p:embed/>
                </p:oleObj>
              </mc:Choice>
              <mc:Fallback>
                <p:oleObj name="Worksheet" showAsIcon="1" r:id="rId9" imgW="914400" imgH="771480" progId="Excel.Sheet.8">
                  <p:embed/>
                  <p:pic>
                    <p:nvPicPr>
                      <p:cNvPr id="0" name=""/>
                      <p:cNvPicPr/>
                      <p:nvPr/>
                    </p:nvPicPr>
                    <p:blipFill>
                      <a:blip r:embed="rId10"/>
                      <a:stretch>
                        <a:fillRect/>
                      </a:stretch>
                    </p:blipFill>
                    <p:spPr>
                      <a:xfrm>
                        <a:off x="7239000" y="4661646"/>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54580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230</Words>
  <Application>Microsoft Office PowerPoint</Application>
  <PresentationFormat>On-screen Show (4:3)</PresentationFormat>
  <Paragraphs>94</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B2B Template (Arial)</vt:lpstr>
      <vt:lpstr>Worksheet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Someshwar Salunke</cp:lastModifiedBy>
  <cp:revision>46</cp:revision>
  <cp:lastPrinted>2016-08-29T12:27:49Z</cp:lastPrinted>
  <dcterms:created xsi:type="dcterms:W3CDTF">2006-08-16T00:00:00Z</dcterms:created>
  <dcterms:modified xsi:type="dcterms:W3CDTF">2017-04-29T09:07:46Z</dcterms:modified>
</cp:coreProperties>
</file>